
<file path=[Content_Types].xml><?xml version="1.0" encoding="utf-8"?>
<Types xmlns="http://schemas.openxmlformats.org/package/2006/content-types">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Lst>
  <p:sldSz cy="6858000" cx="12192000"/>
  <p:notesSz cx="7315200" cy="96012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0" roundtripDataSignature="AMtx7mg5eE/XrAteZEmANcS2otj2G21aK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10" Type="http://customschemas.google.com/relationships/presentationmetadata" Target="metadata"/><Relationship Id="rId9" Type="http://schemas.openxmlformats.org/officeDocument/2006/relationships/slide" Target="slides/slide5.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219425" y="720075"/>
            <a:ext cx="4877025"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731500" y="4560550"/>
            <a:ext cx="5852150" cy="4320525"/>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35:notes"/>
          <p:cNvSpPr txBox="1"/>
          <p:nvPr>
            <p:ph idx="1" type="body"/>
          </p:nvPr>
        </p:nvSpPr>
        <p:spPr>
          <a:xfrm>
            <a:off x="731500" y="4560550"/>
            <a:ext cx="5852150" cy="432052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82" name="Google Shape;82;p35:notes"/>
          <p:cNvSpPr/>
          <p:nvPr>
            <p:ph idx="2" type="sldImg"/>
          </p:nvPr>
        </p:nvSpPr>
        <p:spPr>
          <a:xfrm>
            <a:off x="1219425" y="720075"/>
            <a:ext cx="4877025"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36:notes"/>
          <p:cNvSpPr txBox="1"/>
          <p:nvPr>
            <p:ph idx="1" type="body"/>
          </p:nvPr>
        </p:nvSpPr>
        <p:spPr>
          <a:xfrm>
            <a:off x="731500" y="4560550"/>
            <a:ext cx="5852150" cy="432052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88" name="Google Shape;88;p36:notes"/>
          <p:cNvSpPr/>
          <p:nvPr>
            <p:ph idx="2" type="sldImg"/>
          </p:nvPr>
        </p:nvSpPr>
        <p:spPr>
          <a:xfrm>
            <a:off x="1219425" y="720075"/>
            <a:ext cx="4877025"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p37:notes"/>
          <p:cNvSpPr txBox="1"/>
          <p:nvPr>
            <p:ph idx="1" type="body"/>
          </p:nvPr>
        </p:nvSpPr>
        <p:spPr>
          <a:xfrm>
            <a:off x="731500" y="4560550"/>
            <a:ext cx="5852150" cy="432052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94" name="Google Shape;94;p37:notes"/>
          <p:cNvSpPr/>
          <p:nvPr>
            <p:ph idx="2" type="sldImg"/>
          </p:nvPr>
        </p:nvSpPr>
        <p:spPr>
          <a:xfrm>
            <a:off x="1219425" y="720075"/>
            <a:ext cx="4877025"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p38:notes"/>
          <p:cNvSpPr txBox="1"/>
          <p:nvPr>
            <p:ph idx="1" type="body"/>
          </p:nvPr>
        </p:nvSpPr>
        <p:spPr>
          <a:xfrm>
            <a:off x="731500" y="4560550"/>
            <a:ext cx="5852150" cy="432052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00" name="Google Shape;100;p38:notes"/>
          <p:cNvSpPr/>
          <p:nvPr>
            <p:ph idx="2" type="sldImg"/>
          </p:nvPr>
        </p:nvSpPr>
        <p:spPr>
          <a:xfrm>
            <a:off x="1219425" y="720075"/>
            <a:ext cx="4877025"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p39:notes"/>
          <p:cNvSpPr txBox="1"/>
          <p:nvPr>
            <p:ph idx="1" type="body"/>
          </p:nvPr>
        </p:nvSpPr>
        <p:spPr>
          <a:xfrm>
            <a:off x="731500" y="4560550"/>
            <a:ext cx="5852150" cy="432052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06" name="Google Shape;106;p39:notes"/>
          <p:cNvSpPr/>
          <p:nvPr>
            <p:ph idx="2" type="sldImg"/>
          </p:nvPr>
        </p:nvSpPr>
        <p:spPr>
          <a:xfrm>
            <a:off x="1219425" y="720075"/>
            <a:ext cx="4877025"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tsikkodia" type="title">
  <p:cSld name="TITLE">
    <p:spTree>
      <p:nvGrpSpPr>
        <p:cNvPr id="11" name="Shape 11"/>
        <p:cNvGrpSpPr/>
        <p:nvPr/>
      </p:nvGrpSpPr>
      <p:grpSpPr>
        <a:xfrm>
          <a:off x="0" y="0"/>
          <a:ext cx="0" cy="0"/>
          <a:chOff x="0" y="0"/>
          <a:chExt cx="0" cy="0"/>
        </a:xfrm>
      </p:grpSpPr>
      <p:sp>
        <p:nvSpPr>
          <p:cNvPr id="12" name="Google Shape;12;p42"/>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 name="Google Shape;13;p42"/>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4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 name="Google Shape;15;p4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4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tsikko ja pystysuora teksti" type="vertTx">
  <p:cSld name="VERTICAL_TEXT">
    <p:spTree>
      <p:nvGrpSpPr>
        <p:cNvPr id="68" name="Shape 68"/>
        <p:cNvGrpSpPr/>
        <p:nvPr/>
      </p:nvGrpSpPr>
      <p:grpSpPr>
        <a:xfrm>
          <a:off x="0" y="0"/>
          <a:ext cx="0" cy="0"/>
          <a:chOff x="0" y="0"/>
          <a:chExt cx="0" cy="0"/>
        </a:xfrm>
      </p:grpSpPr>
      <p:sp>
        <p:nvSpPr>
          <p:cNvPr id="69" name="Google Shape;69;p5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51"/>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5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5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5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ystysuora otsikko ja teksti" type="vertTitleAndTx">
  <p:cSld name="VERTICAL_TITLE_AND_VERTICAL_TEXT">
    <p:spTree>
      <p:nvGrpSpPr>
        <p:cNvPr id="74" name="Shape 74"/>
        <p:cNvGrpSpPr/>
        <p:nvPr/>
      </p:nvGrpSpPr>
      <p:grpSpPr>
        <a:xfrm>
          <a:off x="0" y="0"/>
          <a:ext cx="0" cy="0"/>
          <a:chOff x="0" y="0"/>
          <a:chExt cx="0" cy="0"/>
        </a:xfrm>
      </p:grpSpPr>
      <p:sp>
        <p:nvSpPr>
          <p:cNvPr id="75" name="Google Shape;75;p52"/>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52"/>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5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5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5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tsikko ja sisältö" type="obj">
  <p:cSld name="OBJECT">
    <p:spTree>
      <p:nvGrpSpPr>
        <p:cNvPr id="17" name="Shape 17"/>
        <p:cNvGrpSpPr/>
        <p:nvPr/>
      </p:nvGrpSpPr>
      <p:grpSpPr>
        <a:xfrm>
          <a:off x="0" y="0"/>
          <a:ext cx="0" cy="0"/>
          <a:chOff x="0" y="0"/>
          <a:chExt cx="0" cy="0"/>
        </a:xfrm>
      </p:grpSpPr>
      <p:sp>
        <p:nvSpPr>
          <p:cNvPr id="18" name="Google Shape;18;p4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4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4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4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 name="Google Shape;22;p4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san ylätunniste" type="secHead">
  <p:cSld name="SECTION_HEADER">
    <p:spTree>
      <p:nvGrpSpPr>
        <p:cNvPr id="23" name="Shape 23"/>
        <p:cNvGrpSpPr/>
        <p:nvPr/>
      </p:nvGrpSpPr>
      <p:grpSpPr>
        <a:xfrm>
          <a:off x="0" y="0"/>
          <a:ext cx="0" cy="0"/>
          <a:chOff x="0" y="0"/>
          <a:chExt cx="0" cy="0"/>
        </a:xfrm>
      </p:grpSpPr>
      <p:sp>
        <p:nvSpPr>
          <p:cNvPr id="24" name="Google Shape;24;p44"/>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44"/>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26" name="Google Shape;26;p4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 name="Google Shape;27;p4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 name="Google Shape;28;p4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Kaksi sisältökohdetta" type="twoObj">
  <p:cSld name="TWO_OBJECTS">
    <p:spTree>
      <p:nvGrpSpPr>
        <p:cNvPr id="29" name="Shape 29"/>
        <p:cNvGrpSpPr/>
        <p:nvPr/>
      </p:nvGrpSpPr>
      <p:grpSpPr>
        <a:xfrm>
          <a:off x="0" y="0"/>
          <a:ext cx="0" cy="0"/>
          <a:chOff x="0" y="0"/>
          <a:chExt cx="0" cy="0"/>
        </a:xfrm>
      </p:grpSpPr>
      <p:sp>
        <p:nvSpPr>
          <p:cNvPr id="30" name="Google Shape;30;p4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45"/>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2" name="Google Shape;32;p45"/>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4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4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4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ailu" type="twoTxTwoObj">
  <p:cSld name="TWO_OBJECTS_WITH_TEXT">
    <p:spTree>
      <p:nvGrpSpPr>
        <p:cNvPr id="36" name="Shape 36"/>
        <p:cNvGrpSpPr/>
        <p:nvPr/>
      </p:nvGrpSpPr>
      <p:grpSpPr>
        <a:xfrm>
          <a:off x="0" y="0"/>
          <a:ext cx="0" cy="0"/>
          <a:chOff x="0" y="0"/>
          <a:chExt cx="0" cy="0"/>
        </a:xfrm>
      </p:grpSpPr>
      <p:sp>
        <p:nvSpPr>
          <p:cNvPr id="37" name="Google Shape;37;p46"/>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46"/>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46"/>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46"/>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46"/>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4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4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4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ain otsikko" type="titleOnly">
  <p:cSld name="TITLE_ONLY">
    <p:spTree>
      <p:nvGrpSpPr>
        <p:cNvPr id="45" name="Shape 45"/>
        <p:cNvGrpSpPr/>
        <p:nvPr/>
      </p:nvGrpSpPr>
      <p:grpSpPr>
        <a:xfrm>
          <a:off x="0" y="0"/>
          <a:ext cx="0" cy="0"/>
          <a:chOff x="0" y="0"/>
          <a:chExt cx="0" cy="0"/>
        </a:xfrm>
      </p:grpSpPr>
      <p:sp>
        <p:nvSpPr>
          <p:cNvPr id="46" name="Google Shape;46;p4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4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4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p4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yhjä" type="blank">
  <p:cSld name="BLANK">
    <p:spTree>
      <p:nvGrpSpPr>
        <p:cNvPr id="50" name="Shape 50"/>
        <p:cNvGrpSpPr/>
        <p:nvPr/>
      </p:nvGrpSpPr>
      <p:grpSpPr>
        <a:xfrm>
          <a:off x="0" y="0"/>
          <a:ext cx="0" cy="0"/>
          <a:chOff x="0" y="0"/>
          <a:chExt cx="0" cy="0"/>
        </a:xfrm>
      </p:grpSpPr>
      <p:sp>
        <p:nvSpPr>
          <p:cNvPr id="51" name="Google Shape;51;p4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4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4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Kuvatekstillinen sisältö" type="objTx">
  <p:cSld name="OBJECT_WITH_CAPTION_TEXT">
    <p:spTree>
      <p:nvGrpSpPr>
        <p:cNvPr id="54" name="Shape 54"/>
        <p:cNvGrpSpPr/>
        <p:nvPr/>
      </p:nvGrpSpPr>
      <p:grpSpPr>
        <a:xfrm>
          <a:off x="0" y="0"/>
          <a:ext cx="0" cy="0"/>
          <a:chOff x="0" y="0"/>
          <a:chExt cx="0" cy="0"/>
        </a:xfrm>
      </p:grpSpPr>
      <p:sp>
        <p:nvSpPr>
          <p:cNvPr id="55" name="Google Shape;55;p4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49"/>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49"/>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4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4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4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Kuvatekstillinen kuva" type="picTx">
  <p:cSld name="PICTURE_WITH_CAPTION_TEXT">
    <p:spTree>
      <p:nvGrpSpPr>
        <p:cNvPr id="61" name="Shape 61"/>
        <p:cNvGrpSpPr/>
        <p:nvPr/>
      </p:nvGrpSpPr>
      <p:grpSpPr>
        <a:xfrm>
          <a:off x="0" y="0"/>
          <a:ext cx="0" cy="0"/>
          <a:chOff x="0" y="0"/>
          <a:chExt cx="0" cy="0"/>
        </a:xfrm>
      </p:grpSpPr>
      <p:sp>
        <p:nvSpPr>
          <p:cNvPr id="62" name="Google Shape;62;p5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50"/>
          <p:cNvSpPr/>
          <p:nvPr>
            <p:ph idx="2" type="pic"/>
          </p:nvPr>
        </p:nvSpPr>
        <p:spPr>
          <a:xfrm>
            <a:off x="5183188" y="987425"/>
            <a:ext cx="6172200" cy="4873625"/>
          </a:xfrm>
          <a:prstGeom prst="rect">
            <a:avLst/>
          </a:prstGeom>
          <a:noFill/>
          <a:ln>
            <a:noFill/>
          </a:ln>
        </p:spPr>
      </p:sp>
      <p:sp>
        <p:nvSpPr>
          <p:cNvPr id="64" name="Google Shape;64;p50"/>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5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5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5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4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p4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4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9" name="Google Shape;9;p4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0" name="Google Shape;10;p4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35"/>
          <p:cNvSpPr txBox="1"/>
          <p:nvPr/>
        </p:nvSpPr>
        <p:spPr>
          <a:xfrm>
            <a:off x="255037" y="179249"/>
            <a:ext cx="11682000" cy="50796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i="0" lang="fi-FI" sz="1800" u="none" cap="none" strike="noStrike">
                <a:solidFill>
                  <a:schemeClr val="dk1"/>
                </a:solidFill>
                <a:latin typeface="Calibri"/>
                <a:ea typeface="Calibri"/>
                <a:cs typeface="Calibri"/>
                <a:sym typeface="Calibri"/>
              </a:rPr>
              <a:t>Liite 1    IMATRAN KETTERÄ JUNIORIT RY:N SÄÄNNÖT</a:t>
            </a:r>
            <a:endParaRPr i="0" sz="1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rPr i="0" lang="fi-FI" sz="1800" u="none" cap="none" strike="noStrike">
                <a:solidFill>
                  <a:schemeClr val="dk1"/>
                </a:solidFill>
                <a:latin typeface="Calibri"/>
                <a:ea typeface="Calibri"/>
                <a:cs typeface="Calibri"/>
                <a:sym typeface="Calibri"/>
              </a:rPr>
              <a:t>1 § Nimi ja kotipaikka</a:t>
            </a:r>
            <a:endParaRPr i="0" sz="1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rPr i="0" lang="fi-FI" sz="1800" u="none" cap="none" strike="noStrike">
                <a:solidFill>
                  <a:schemeClr val="dk1"/>
                </a:solidFill>
                <a:latin typeface="Calibri"/>
                <a:ea typeface="Calibri"/>
                <a:cs typeface="Calibri"/>
                <a:sym typeface="Calibri"/>
              </a:rPr>
              <a:t>Yhdistyksen nimi on Imatran Ketterä Juniorit ry ja kotipaikka Imatra. Yhdistyksen virallinen kieli on suomi.</a:t>
            </a:r>
            <a:endParaRPr i="0" sz="1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rPr i="0" lang="fi-FI" sz="1800" u="none" cap="none" strike="noStrike">
                <a:solidFill>
                  <a:schemeClr val="dk1"/>
                </a:solidFill>
                <a:latin typeface="Calibri"/>
                <a:ea typeface="Calibri"/>
                <a:cs typeface="Calibri"/>
                <a:sym typeface="Calibri"/>
              </a:rPr>
              <a:t>2 § Tarkoitus ja toiminnan laatu</a:t>
            </a:r>
            <a:endParaRPr i="0" sz="1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rPr i="0" lang="fi-FI" sz="1800" u="none" cap="none" strike="noStrike">
                <a:solidFill>
                  <a:schemeClr val="dk1"/>
                </a:solidFill>
                <a:latin typeface="Calibri"/>
                <a:ea typeface="Calibri"/>
                <a:cs typeface="Calibri"/>
                <a:sym typeface="Calibri"/>
              </a:rPr>
              <a:t>Yhdistyksen tarkoituksena on jääkiekon, jääurheiluharrastuksen ja kilpailutoiminnan ylläpitäminen ja kehittäminen jäsentensä keskuudessa sekä yhdistyksen toimintaan kuuluvien urheilulajien harrastuksen yleinen edistäminen Imatralla ja Imatran talousalueella. Tarkoituksensa toteuttamiseksi yhdistys toimeenpanee erilaisia harjoitus- ja </a:t>
            </a:r>
            <a:r>
              <a:rPr lang="fi-FI" sz="1800">
                <a:solidFill>
                  <a:schemeClr val="dk1"/>
                </a:solidFill>
                <a:latin typeface="Calibri"/>
                <a:ea typeface="Calibri"/>
                <a:cs typeface="Calibri"/>
                <a:sym typeface="Calibri"/>
              </a:rPr>
              <a:t>kilpailu tilaisuuksia</a:t>
            </a:r>
            <a:r>
              <a:rPr i="0" lang="fi-FI" sz="1800" u="none" cap="none" strike="noStrike">
                <a:solidFill>
                  <a:schemeClr val="dk1"/>
                </a:solidFill>
                <a:latin typeface="Calibri"/>
                <a:ea typeface="Calibri"/>
                <a:cs typeface="Calibri"/>
                <a:sym typeface="Calibri"/>
              </a:rPr>
              <a:t> ja järjestää muita samantapaisia urheiluun liittyviä tapahtumia sekä harjoittaa valistus- ja kasvatustyötä. Toimintansa tukemiseksi yhdistys voi harjoittaa kioski- ja ravintolatoimintaa, mainostilan myynti- ja vuokraustoimintaa, </a:t>
            </a:r>
            <a:r>
              <a:rPr lang="fi-FI" sz="1800">
                <a:solidFill>
                  <a:schemeClr val="dk1"/>
                </a:solidFill>
                <a:latin typeface="Calibri"/>
                <a:ea typeface="Calibri"/>
                <a:cs typeface="Calibri"/>
                <a:sym typeface="Calibri"/>
              </a:rPr>
              <a:t>tarvikevälitys toimintaa</a:t>
            </a:r>
            <a:r>
              <a:rPr i="0" lang="fi-FI" sz="1800" u="none" cap="none" strike="noStrike">
                <a:solidFill>
                  <a:schemeClr val="dk1"/>
                </a:solidFill>
                <a:latin typeface="Calibri"/>
                <a:ea typeface="Calibri"/>
                <a:cs typeface="Calibri"/>
                <a:sym typeface="Calibri"/>
              </a:rPr>
              <a:t> jäsenilleen sekä pienimuotoista talkootoimintaa. Yhdistys voi ottaa vastaan lahjoituksia, toimeenpanna arpajaisia ja </a:t>
            </a:r>
            <a:r>
              <a:rPr lang="fi-FI" sz="1800">
                <a:solidFill>
                  <a:schemeClr val="dk1"/>
                </a:solidFill>
                <a:latin typeface="Calibri"/>
                <a:ea typeface="Calibri"/>
                <a:cs typeface="Calibri"/>
                <a:sym typeface="Calibri"/>
              </a:rPr>
              <a:t>rahankeräystä</a:t>
            </a:r>
            <a:r>
              <a:rPr i="0" lang="fi-FI" sz="1800" u="none" cap="none" strike="noStrike">
                <a:solidFill>
                  <a:schemeClr val="dk1"/>
                </a:solidFill>
                <a:latin typeface="Calibri"/>
                <a:ea typeface="Calibri"/>
                <a:cs typeface="Calibri"/>
                <a:sym typeface="Calibri"/>
              </a:rPr>
              <a:t> asianomaisen luvan saatuaan. Yhdistys voi omistaa toimintaansa varten tarpeellista kiinteää omaisuutta. Yhdistyksen toiminta ei saa johtaa voiton tai muun taloudellisen hyödyn hankkimiseen yhdistyksen toimintaan osallistuville eikä yhdistyksen toiminta muutoinkaan saa muodostua luonteeltaan pääasiassa taloudelliseksi.</a:t>
            </a:r>
            <a:endParaRPr i="0" sz="1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i="0" sz="1800" u="none" cap="none" strike="noStrike">
              <a:solidFill>
                <a:schemeClr val="dk1"/>
              </a:solidFill>
              <a:latin typeface="Calibri"/>
              <a:ea typeface="Calibri"/>
              <a:cs typeface="Calibri"/>
              <a:sym typeface="Calibri"/>
            </a:endParaRPr>
          </a:p>
        </p:txBody>
      </p:sp>
      <p:sp>
        <p:nvSpPr>
          <p:cNvPr id="85" name="Google Shape;85;p35"/>
          <p:cNvSpPr txBox="1"/>
          <p:nvPr>
            <p:ph idx="12" type="sldNum"/>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fi-FI"/>
              <a:t>‹#›</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36"/>
          <p:cNvSpPr txBox="1"/>
          <p:nvPr/>
        </p:nvSpPr>
        <p:spPr>
          <a:xfrm>
            <a:off x="255037" y="179249"/>
            <a:ext cx="11682000" cy="50796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i="0" lang="fi-FI" sz="1800" u="none" cap="none" strike="noStrike">
                <a:solidFill>
                  <a:schemeClr val="dk1"/>
                </a:solidFill>
                <a:latin typeface="Calibri"/>
                <a:ea typeface="Calibri"/>
                <a:cs typeface="Calibri"/>
                <a:sym typeface="Calibri"/>
              </a:rPr>
              <a:t>Liite 1 jatkuu</a:t>
            </a:r>
            <a:endParaRPr i="0" sz="1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rPr i="0" lang="fi-FI" sz="1800" u="none" cap="none" strike="noStrike">
                <a:solidFill>
                  <a:schemeClr val="dk1"/>
                </a:solidFill>
                <a:latin typeface="Calibri"/>
                <a:ea typeface="Calibri"/>
                <a:cs typeface="Calibri"/>
                <a:sym typeface="Calibri"/>
              </a:rPr>
              <a:t>3 § Jäsenet</a:t>
            </a:r>
            <a:endParaRPr i="0" sz="1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rPr i="0" lang="fi-FI" sz="1800" u="none" cap="none" strike="noStrike">
                <a:solidFill>
                  <a:schemeClr val="dk1"/>
                </a:solidFill>
                <a:latin typeface="Calibri"/>
                <a:ea typeface="Calibri"/>
                <a:cs typeface="Calibri"/>
                <a:sym typeface="Calibri"/>
              </a:rPr>
              <a:t>Yhdistyksen varsinaiseksi jäseneksi voidaan hyväksyä henkilö, joka hyväksyy yhdistyksen tarkoituksen. Kannattavaksi jäseneksi voidaan hyväksyä yksityinen henkilö tai oikeuskelpoinen yhteisö, joka haluaa tukea yhdistyksen tarkoitusta ja toimintaa. Varsinaiset jäsenet ja kannattavat jäsenet hyväksyy hakemuksesta yhdistyksen hallitus. Kunniapuheenjohtajaksi tai kunniajäseneksi voidaan hallituksen esityksestä yhdistyksen kokouksessa kutsua henkilö, joka on huomattavasti edistänyt ja tukenut yhdistyksen toimintaa.</a:t>
            </a:r>
            <a:endParaRPr i="0" sz="1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rPr i="0" lang="fi-FI" sz="1800" u="none" cap="none" strike="noStrike">
                <a:solidFill>
                  <a:schemeClr val="dk1"/>
                </a:solidFill>
                <a:latin typeface="Calibri"/>
                <a:ea typeface="Calibri"/>
                <a:cs typeface="Calibri"/>
                <a:sym typeface="Calibri"/>
              </a:rPr>
              <a:t>4 § Jäsenen eroaminen ja erottaminen</a:t>
            </a:r>
            <a:endParaRPr i="0" sz="1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rPr i="0" lang="fi-FI" sz="1800" u="none" cap="none" strike="noStrike">
                <a:solidFill>
                  <a:schemeClr val="dk1"/>
                </a:solidFill>
                <a:latin typeface="Calibri"/>
                <a:ea typeface="Calibri"/>
                <a:cs typeface="Calibri"/>
                <a:sym typeface="Calibri"/>
              </a:rPr>
              <a:t>Jäsenellä on oikeus erota yhdistyksestä ilmoittamalla siitä kirjallisesti hallitukselle tai sen puheenjohtajalle taikka ilmoittamalla erosta yhdistyksen kokouksessa merkittäväksi pöytäkirjaan. Hallitus voi erottaa jäsenen yhdistyksestä, jos jäsen on jättänyt erääntyneen jäsenmaksunsa maksamatta tai muuten jättänyt täyttämättä ne velvoitukset, joihin hän on yhdistykseen liittymällä sitoutunut tai on menettelyllään yhdistyksessä tai sen ulkopuolella huomattavasti vahingoittanut yhdistystä tai ei enää täytä laissa taikka yhdistyksen säännöissä mainittuja jäsenyyden ehtoja.</a:t>
            </a:r>
            <a:endParaRPr i="0" sz="1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i="0" sz="1800" u="none" cap="none" strike="noStrike">
              <a:solidFill>
                <a:schemeClr val="dk1"/>
              </a:solidFill>
              <a:latin typeface="Calibri"/>
              <a:ea typeface="Calibri"/>
              <a:cs typeface="Calibri"/>
              <a:sym typeface="Calibri"/>
            </a:endParaRPr>
          </a:p>
        </p:txBody>
      </p:sp>
      <p:sp>
        <p:nvSpPr>
          <p:cNvPr id="91" name="Google Shape;91;p36"/>
          <p:cNvSpPr txBox="1"/>
          <p:nvPr>
            <p:ph idx="12" type="sldNum"/>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fi-FI"/>
              <a:t>‹#›</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37"/>
          <p:cNvSpPr txBox="1"/>
          <p:nvPr/>
        </p:nvSpPr>
        <p:spPr>
          <a:xfrm>
            <a:off x="255037" y="179249"/>
            <a:ext cx="11682000" cy="67419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600"/>
              <a:buFont typeface="Arial"/>
              <a:buNone/>
            </a:pPr>
            <a:r>
              <a:rPr i="0" lang="fi-FI" sz="1800" u="none" cap="none" strike="noStrike">
                <a:solidFill>
                  <a:schemeClr val="dk1"/>
                </a:solidFill>
                <a:latin typeface="Calibri"/>
                <a:ea typeface="Calibri"/>
                <a:cs typeface="Calibri"/>
                <a:sym typeface="Calibri"/>
              </a:rPr>
              <a:t>Liite 1 jatkuu</a:t>
            </a:r>
            <a:endParaRPr i="0" sz="1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600"/>
              <a:buFont typeface="Arial"/>
              <a:buNone/>
            </a:pPr>
            <a:r>
              <a:t/>
            </a:r>
            <a:endParaRPr i="0" sz="1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600"/>
              <a:buFont typeface="Arial"/>
              <a:buNone/>
            </a:pPr>
            <a:r>
              <a:rPr i="0" lang="fi-FI" sz="1800" u="none" cap="none" strike="noStrike">
                <a:solidFill>
                  <a:schemeClr val="dk1"/>
                </a:solidFill>
                <a:latin typeface="Calibri"/>
                <a:ea typeface="Calibri"/>
                <a:cs typeface="Calibri"/>
                <a:sym typeface="Calibri"/>
              </a:rPr>
              <a:t>5 § Liittymis- ja jäsenmaksu</a:t>
            </a:r>
            <a:endParaRPr i="0" sz="1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600"/>
              <a:buFont typeface="Arial"/>
              <a:buNone/>
            </a:pPr>
            <a:r>
              <a:t/>
            </a:r>
            <a:endParaRPr i="0" sz="1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600"/>
              <a:buFont typeface="Arial"/>
              <a:buNone/>
            </a:pPr>
            <a:r>
              <a:rPr i="0" lang="fi-FI" sz="1800" u="none" cap="none" strike="noStrike">
                <a:solidFill>
                  <a:schemeClr val="dk1"/>
                </a:solidFill>
                <a:latin typeface="Calibri"/>
                <a:ea typeface="Calibri"/>
                <a:cs typeface="Calibri"/>
                <a:sym typeface="Calibri"/>
              </a:rPr>
              <a:t>Varsinaisilta jäseniltä ja kannattavilta jäseniltä perittävän liittymismaksun ja vuotuisen jäsenmaksun suuruudesta erikseen kummallekin jäsenryhmälle päättää kevätkokous. Kunniapuheenjohtaja ja kunniajäsenet eivät suorita jäsenmaksuja.</a:t>
            </a:r>
            <a:endParaRPr i="0" sz="1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600"/>
              <a:buFont typeface="Arial"/>
              <a:buNone/>
            </a:pPr>
            <a:r>
              <a:t/>
            </a:r>
            <a:endParaRPr i="0" sz="1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600"/>
              <a:buFont typeface="Arial"/>
              <a:buNone/>
            </a:pPr>
            <a:r>
              <a:rPr i="0" lang="fi-FI" sz="1800" u="none" cap="none" strike="noStrike">
                <a:solidFill>
                  <a:schemeClr val="dk1"/>
                </a:solidFill>
                <a:latin typeface="Calibri"/>
                <a:ea typeface="Calibri"/>
                <a:cs typeface="Calibri"/>
                <a:sym typeface="Calibri"/>
              </a:rPr>
              <a:t>6 § Hallitus</a:t>
            </a:r>
            <a:endParaRPr i="0" sz="1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600"/>
              <a:buFont typeface="Arial"/>
              <a:buNone/>
            </a:pPr>
            <a:r>
              <a:t/>
            </a:r>
            <a:endParaRPr i="0" sz="1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600"/>
              <a:buFont typeface="Arial"/>
              <a:buNone/>
            </a:pPr>
            <a:r>
              <a:rPr i="0" lang="fi-FI" sz="1800" u="none" cap="none" strike="noStrike">
                <a:solidFill>
                  <a:schemeClr val="dk1"/>
                </a:solidFill>
                <a:latin typeface="Calibri"/>
                <a:ea typeface="Calibri"/>
                <a:cs typeface="Calibri"/>
                <a:sym typeface="Calibri"/>
              </a:rPr>
              <a:t>Yhdistyksen asioita hoitaa hallitus, johon kuuluu kevätkokouksessa valitut puheenjohtaja ja vähintään viisi (5) tai enintään kaksitoista (12) muuta jäsentä. Jäsenmäärän vahvistaa kevätkokous. </a:t>
            </a:r>
            <a:r>
              <a:rPr i="0" lang="fi-FI" sz="1800" u="none" cap="none" strike="noStrike">
                <a:solidFill>
                  <a:schemeClr val="dk1"/>
                </a:solidFill>
                <a:latin typeface="Calibri"/>
                <a:ea typeface="Calibri"/>
                <a:cs typeface="Calibri"/>
                <a:sym typeface="Calibri"/>
              </a:rPr>
              <a:t>Hallituksenjäsenille</a:t>
            </a:r>
            <a:r>
              <a:rPr i="0" lang="fi-FI" sz="1800" u="none" cap="none" strike="noStrike">
                <a:solidFill>
                  <a:schemeClr val="dk1"/>
                </a:solidFill>
                <a:latin typeface="Calibri"/>
                <a:ea typeface="Calibri"/>
                <a:cs typeface="Calibri"/>
                <a:sym typeface="Calibri"/>
              </a:rPr>
              <a:t> valitaan henkilökohtaiset varajäsenet. Hallituksen jäsenten on hallittava puhuttu ja kirjoitettu suomen kieli. Hallituksen toimintakausi on yksi (1) vuosi. Hallitus valitsee keskuudestaan varapuheenjohtajan sekä ottaa keskuudestaan tai ulkopuoleltaan sihteerin, taloudenhoitajan ja muut tarvittavat toimihenkilöt. Hallitus kokoontuu puheenjohtajan tai hänen estyneenä ollessaan varapuheenjohtajan kutsusta, kun he katsovat siihen olevan aihetta tai kun vähintään puolet hallituksen jäsenistä sitä vaatii. Hallitus on päätösvaltainen, kun vähintään puolet sen jäsenistä, puheenjohtaja tai varapuheenjohtaja mukaan luettuna on läsnä. Äänestykset ratkaistaan yksinkertaisella äänten enemmistöllä. Äänten mennessä tasan ratkaisee puheenjohtajan ääni, vaaleissa kuitenkin arpa.</a:t>
            </a:r>
            <a:endParaRPr i="0" sz="1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600"/>
              <a:buFont typeface="Arial"/>
              <a:buNone/>
            </a:pPr>
            <a:r>
              <a:t/>
            </a:r>
            <a:endParaRPr i="0" sz="1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600"/>
              <a:buFont typeface="Arial"/>
              <a:buNone/>
            </a:pPr>
            <a:r>
              <a:rPr i="0" lang="fi-FI" sz="1800" u="none" cap="none" strike="noStrike">
                <a:solidFill>
                  <a:schemeClr val="dk1"/>
                </a:solidFill>
                <a:latin typeface="Calibri"/>
                <a:ea typeface="Calibri"/>
                <a:cs typeface="Calibri"/>
                <a:sym typeface="Calibri"/>
              </a:rPr>
              <a:t>7 § Yhdistyksen nimen kirjoittaminen</a:t>
            </a:r>
            <a:endParaRPr i="0" sz="1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600"/>
              <a:buFont typeface="Arial"/>
              <a:buNone/>
            </a:pPr>
            <a:r>
              <a:t/>
            </a:r>
            <a:endParaRPr i="0" sz="1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600"/>
              <a:buFont typeface="Arial"/>
              <a:buNone/>
            </a:pPr>
            <a:r>
              <a:rPr i="0" lang="fi-FI" sz="1800" u="none" cap="none" strike="noStrike">
                <a:solidFill>
                  <a:schemeClr val="dk1"/>
                </a:solidFill>
                <a:latin typeface="Calibri"/>
                <a:ea typeface="Calibri"/>
                <a:cs typeface="Calibri"/>
                <a:sym typeface="Calibri"/>
              </a:rPr>
              <a:t>Yhdistyksen nimen kirjoittaa hallituksen puheenjohtaja yksin tai varapuheenjohtaja, sihteeri,taloudenhoitaja tai hallituksen jäsenet, kaksi yhdessä.</a:t>
            </a:r>
            <a:endParaRPr i="0" sz="1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t/>
            </a:r>
            <a:endParaRPr i="0" sz="1800" u="none" cap="none" strike="noStrike">
              <a:solidFill>
                <a:schemeClr val="dk1"/>
              </a:solidFill>
              <a:latin typeface="Calibri"/>
              <a:ea typeface="Calibri"/>
              <a:cs typeface="Calibri"/>
              <a:sym typeface="Calibri"/>
            </a:endParaRPr>
          </a:p>
        </p:txBody>
      </p:sp>
      <p:sp>
        <p:nvSpPr>
          <p:cNvPr id="97" name="Google Shape;97;p37"/>
          <p:cNvSpPr txBox="1"/>
          <p:nvPr>
            <p:ph idx="12" type="sldNum"/>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fi-FI"/>
              <a:t>‹#›</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38"/>
          <p:cNvSpPr txBox="1"/>
          <p:nvPr/>
        </p:nvSpPr>
        <p:spPr>
          <a:xfrm>
            <a:off x="255037" y="179249"/>
            <a:ext cx="11682000" cy="67419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600"/>
              <a:buFont typeface="Arial"/>
              <a:buNone/>
            </a:pPr>
            <a:r>
              <a:rPr i="0" lang="fi-FI" sz="1800" u="none" cap="none" strike="noStrike">
                <a:solidFill>
                  <a:schemeClr val="dk1"/>
                </a:solidFill>
                <a:latin typeface="Calibri"/>
                <a:ea typeface="Calibri"/>
                <a:cs typeface="Calibri"/>
                <a:sym typeface="Calibri"/>
              </a:rPr>
              <a:t>Liite 1 jatkuu</a:t>
            </a:r>
            <a:endParaRPr i="0" sz="1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600"/>
              <a:buFont typeface="Arial"/>
              <a:buNone/>
            </a:pPr>
            <a:r>
              <a:t/>
            </a:r>
            <a:endParaRPr i="0" sz="1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600"/>
              <a:buFont typeface="Arial"/>
              <a:buNone/>
            </a:pPr>
            <a:r>
              <a:rPr i="0" lang="fi-FI" sz="1800" u="none" cap="none" strike="noStrike">
                <a:solidFill>
                  <a:schemeClr val="dk1"/>
                </a:solidFill>
                <a:latin typeface="Calibri"/>
                <a:ea typeface="Calibri"/>
                <a:cs typeface="Calibri"/>
                <a:sym typeface="Calibri"/>
              </a:rPr>
              <a:t>8 § Tilikausi ja toiminnantarkastus</a:t>
            </a:r>
            <a:endParaRPr i="0" sz="1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600"/>
              <a:buFont typeface="Arial"/>
              <a:buNone/>
            </a:pPr>
            <a:r>
              <a:t/>
            </a:r>
            <a:endParaRPr i="0" sz="1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600"/>
              <a:buFont typeface="Arial"/>
              <a:buNone/>
            </a:pPr>
            <a:r>
              <a:rPr i="0" lang="fi-FI" sz="1800" u="none" cap="none" strike="noStrike">
                <a:solidFill>
                  <a:schemeClr val="dk1"/>
                </a:solidFill>
                <a:latin typeface="Calibri"/>
                <a:ea typeface="Calibri"/>
                <a:cs typeface="Calibri"/>
                <a:sym typeface="Calibri"/>
              </a:rPr>
              <a:t>Yhdistyksen tilikausi alkaa kesäkuun 1. päivänä ja päättyy seuraavan vuoden toukokuun 31. päivänä. Tilinpäätös tarvittavine asiakirjoineen ja hallituksen vuosikertomus on annettava toiminnantarkastajille viimeistään kolme viikkoa ennen syyskokousta. Toiminnantarkastajien tulee antaa kirjallinen lausuntonsa viimeistään kaksi viikkoa ennen syyskokousta hallitukselle. (Tilintark L 19 §)</a:t>
            </a:r>
            <a:endParaRPr i="0" sz="1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600"/>
              <a:buFont typeface="Arial"/>
              <a:buNone/>
            </a:pPr>
            <a:r>
              <a:t/>
            </a:r>
            <a:endParaRPr i="0" sz="1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600"/>
              <a:buFont typeface="Arial"/>
              <a:buNone/>
            </a:pPr>
            <a:r>
              <a:rPr i="0" lang="fi-FI" sz="1800" u="none" cap="none" strike="noStrike">
                <a:solidFill>
                  <a:schemeClr val="dk1"/>
                </a:solidFill>
                <a:latin typeface="Calibri"/>
                <a:ea typeface="Calibri"/>
                <a:cs typeface="Calibri"/>
                <a:sym typeface="Calibri"/>
              </a:rPr>
              <a:t>9 § Yhdistyksen kokoukset</a:t>
            </a:r>
            <a:endParaRPr i="0" sz="1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600"/>
              <a:buFont typeface="Arial"/>
              <a:buNone/>
            </a:pPr>
            <a:r>
              <a:t/>
            </a:r>
            <a:endParaRPr i="0" sz="1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600"/>
              <a:buFont typeface="Arial"/>
              <a:buNone/>
            </a:pPr>
            <a:r>
              <a:rPr i="0" lang="fi-FI" sz="1800" u="none" cap="none" strike="noStrike">
                <a:solidFill>
                  <a:schemeClr val="dk1"/>
                </a:solidFill>
                <a:latin typeface="Calibri"/>
                <a:ea typeface="Calibri"/>
                <a:cs typeface="Calibri"/>
                <a:sym typeface="Calibri"/>
              </a:rPr>
              <a:t>Yhdistyksen kevätkokous pidetään maalis-huhtikuussa ja syyskokous elo-syyskuussa hallituksen määräämänä päivänä. Ylimääräinen kokous pidetään, kun yhdistyksen kokous niin päättää tai kun hallitus katsoo siihen olevan aihetta tai kun vähintään kymmenesosa (1/10) yhdistyksen äänioikeutetuista jäsenistä sitä hallitukselta erityisesti ilmoitettua asiaa kirjallisesti vaatii. Kokous on pidettävä kolmenkymmenen vuorokauden kuluessa siitä, kun vaatimus sen pitämisestä on esitetty hallitukselle. Yhdistyksen kokouksissa on jokaisella varsinaisella jäsenellä, kunniapuheenjohtajalla ja kunniajäsenellä yksi ääni. Kannattavalla jäsenellä on läsnäolo- ja puheoikeus. Yhdistyksen kokouksen päätökseksi tulee, ellei säännöissä ole toisin määrätty, se mielipide, jota on kannattanut yli puolet annetuista äänistä. Äänten mennessä tasan ratkaisee kokouksen puheenjohtajanääni, vaaleissa kuitenkin arpa.</a:t>
            </a:r>
            <a:endParaRPr i="0" sz="1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600"/>
              <a:buFont typeface="Arial"/>
              <a:buNone/>
            </a:pPr>
            <a:r>
              <a:t/>
            </a:r>
            <a:endParaRPr i="0" sz="1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600"/>
              <a:buFont typeface="Arial"/>
              <a:buNone/>
            </a:pPr>
            <a:r>
              <a:rPr i="0" lang="fi-FI" sz="1800" u="none" cap="none" strike="noStrike">
                <a:solidFill>
                  <a:schemeClr val="dk1"/>
                </a:solidFill>
                <a:latin typeface="Calibri"/>
                <a:ea typeface="Calibri"/>
                <a:cs typeface="Calibri"/>
                <a:sym typeface="Calibri"/>
              </a:rPr>
              <a:t>10 § Yhdistyksen kokousten koollekutsuminen</a:t>
            </a:r>
            <a:endParaRPr i="0" sz="1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600"/>
              <a:buFont typeface="Arial"/>
              <a:buNone/>
            </a:pPr>
            <a:r>
              <a:t/>
            </a:r>
            <a:endParaRPr i="0" sz="1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600"/>
              <a:buFont typeface="Arial"/>
              <a:buNone/>
            </a:pPr>
            <a:r>
              <a:rPr i="0" lang="fi-FI" sz="1800" u="none" cap="none" strike="noStrike">
                <a:solidFill>
                  <a:schemeClr val="dk1"/>
                </a:solidFill>
                <a:latin typeface="Calibri"/>
                <a:ea typeface="Calibri"/>
                <a:cs typeface="Calibri"/>
                <a:sym typeface="Calibri"/>
              </a:rPr>
              <a:t>Yhdistyksen kokoukset kutsuu koolle hallitus vähintään 7 vuorokautta ennen kokousta yhdistyksenverkkosivuilla julkaistavalla ilmoituksella.</a:t>
            </a:r>
            <a:endParaRPr i="0" sz="1800" u="none" cap="none" strike="noStrike">
              <a:solidFill>
                <a:schemeClr val="dk1"/>
              </a:solidFill>
              <a:latin typeface="Calibri"/>
              <a:ea typeface="Calibri"/>
              <a:cs typeface="Calibri"/>
              <a:sym typeface="Calibri"/>
            </a:endParaRPr>
          </a:p>
        </p:txBody>
      </p:sp>
      <p:sp>
        <p:nvSpPr>
          <p:cNvPr id="103" name="Google Shape;103;p38"/>
          <p:cNvSpPr txBox="1"/>
          <p:nvPr>
            <p:ph idx="12" type="sldNum"/>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fi-FI"/>
              <a:t>‹#›</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39"/>
          <p:cNvSpPr txBox="1"/>
          <p:nvPr/>
        </p:nvSpPr>
        <p:spPr>
          <a:xfrm>
            <a:off x="255037" y="179249"/>
            <a:ext cx="11682000" cy="67419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600"/>
              <a:buFont typeface="Arial"/>
              <a:buNone/>
            </a:pPr>
            <a:r>
              <a:rPr i="0" lang="fi-FI" sz="1800" u="none" cap="none" strike="noStrike">
                <a:solidFill>
                  <a:schemeClr val="dk1"/>
                </a:solidFill>
                <a:latin typeface="Calibri"/>
                <a:ea typeface="Calibri"/>
                <a:cs typeface="Calibri"/>
                <a:sym typeface="Calibri"/>
              </a:rPr>
              <a:t>Liite 1 jatkuu</a:t>
            </a:r>
            <a:endParaRPr i="0" sz="1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600"/>
              <a:buFont typeface="Arial"/>
              <a:buNone/>
            </a:pPr>
            <a:r>
              <a:t/>
            </a:r>
            <a:endParaRPr i="0" sz="1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600"/>
              <a:buFont typeface="Arial"/>
              <a:buNone/>
            </a:pPr>
            <a:r>
              <a:rPr i="0" lang="fi-FI" sz="1800" u="none" cap="none" strike="noStrike">
                <a:solidFill>
                  <a:schemeClr val="dk1"/>
                </a:solidFill>
                <a:latin typeface="Calibri"/>
                <a:ea typeface="Calibri"/>
                <a:cs typeface="Calibri"/>
                <a:sym typeface="Calibri"/>
              </a:rPr>
              <a:t>11 § Kevät- ja syyskokous</a:t>
            </a:r>
            <a:endParaRPr i="0" sz="1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600"/>
              <a:buFont typeface="Arial"/>
              <a:buNone/>
            </a:pPr>
            <a:r>
              <a:t/>
            </a:r>
            <a:endParaRPr i="0" sz="1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600"/>
              <a:buFont typeface="Arial"/>
              <a:buNone/>
            </a:pPr>
            <a:r>
              <a:rPr i="0" lang="fi-FI" sz="1800" u="none" cap="none" strike="noStrike">
                <a:solidFill>
                  <a:schemeClr val="dk1"/>
                </a:solidFill>
                <a:latin typeface="Calibri"/>
                <a:ea typeface="Calibri"/>
                <a:cs typeface="Calibri"/>
                <a:sym typeface="Calibri"/>
              </a:rPr>
              <a:t>Yhdistyksen kevätkokouksessa käsitellään seuraavat asiat:1.Kokouksen avaus 2.Valitaan kokouksen puheenjohtaja, sihteeri, kaksi pöytäkirjantarkastajaa ja kaksi ääntenlaskijaa 3.Todetaan kokouksen laillisuus ja päätösvaltaisuus 4.Hyväksytään kokouksen työjärjestys 5.Vahvistetaan tulevan kauden toimintasuunnitelma, tulo- ja menoarvio sekä liittymis- ja jäsenmaksujen suuruudet 6.Valitaan hallituksen puheenjohtaja ja muut jäsenet 7.Käsitellään muut kokouksessa esille tulleet asiat. </a:t>
            </a:r>
            <a:endParaRPr i="0" sz="1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600"/>
              <a:buFont typeface="Arial"/>
              <a:buNone/>
            </a:pPr>
            <a:r>
              <a:t/>
            </a:r>
            <a:endParaRPr sz="1800">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600"/>
              <a:buFont typeface="Arial"/>
              <a:buNone/>
            </a:pPr>
            <a:r>
              <a:rPr i="0" lang="fi-FI" sz="1800" u="none" cap="none" strike="noStrike">
                <a:solidFill>
                  <a:schemeClr val="dk1"/>
                </a:solidFill>
                <a:latin typeface="Calibri"/>
                <a:ea typeface="Calibri"/>
                <a:cs typeface="Calibri"/>
                <a:sym typeface="Calibri"/>
              </a:rPr>
              <a:t>Yhdistyksen syyskokouksessa käsitellään seuraavat asiat:1.Kokouksen avaus 2.Valitaan kokouksen puheenjohtaja, sihteeri, kaksi pöytäkirjantarkastajaa ja kaksi ääntenlaskijaa 3.Todetaan kokouksen laillisuus ja päätösvaltaisuus 4.Hyväksytään kokouksen työjärjestys 5.Esitetään edellisen kauden tilinpäätös, vuosikertomus ja toiminnantarkastajien lausunto 6.Päätetään tilinpäätöksen vahvistamisesta ja vastuuvapauden myöntämisestä hallitukselle ja muille vastuuvelvollisille 7.Valitaan hallituksen yksi tai kaksi toiminnantarkastajaa ja heille varatoiminnantarkastajat 8.Käsitellään muut kokouksessa esille tulleet asiat </a:t>
            </a:r>
            <a:endParaRPr i="0" sz="1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600"/>
              <a:buFont typeface="Arial"/>
              <a:buNone/>
            </a:pPr>
            <a:r>
              <a:t/>
            </a:r>
            <a:endParaRPr sz="1800">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600"/>
              <a:buFont typeface="Arial"/>
              <a:buNone/>
            </a:pPr>
            <a:r>
              <a:rPr i="0" lang="fi-FI" sz="1800" u="none" cap="none" strike="noStrike">
                <a:solidFill>
                  <a:schemeClr val="dk1"/>
                </a:solidFill>
                <a:latin typeface="Calibri"/>
                <a:ea typeface="Calibri"/>
                <a:cs typeface="Calibri"/>
                <a:sym typeface="Calibri"/>
              </a:rPr>
              <a:t>Mikäli yhdistyksen jäsen haluaa saada jonkin asian yhdistyksen kevät- tai syyskokouksen käsiteltäväksi, on hänen ilmoitettava siitä kirjallisesti hallitukselle 14 päivää ennen kokousta, että asia voidaan sisällyttää kokouskutsuun.</a:t>
            </a:r>
            <a:endParaRPr i="0" sz="1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600"/>
              <a:buFont typeface="Arial"/>
              <a:buNone/>
            </a:pPr>
            <a:r>
              <a:t/>
            </a:r>
            <a:endParaRPr i="0" sz="1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600"/>
              <a:buFont typeface="Arial"/>
              <a:buNone/>
            </a:pPr>
            <a:r>
              <a:rPr i="0" lang="fi-FI" sz="1800" u="none" cap="none" strike="noStrike">
                <a:solidFill>
                  <a:schemeClr val="dk1"/>
                </a:solidFill>
                <a:latin typeface="Calibri"/>
                <a:ea typeface="Calibri"/>
                <a:cs typeface="Calibri"/>
                <a:sym typeface="Calibri"/>
              </a:rPr>
              <a:t>12 § Sääntöjen muuttaminen ja yhdistyksen purkaminen</a:t>
            </a:r>
            <a:endParaRPr i="0" sz="1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600"/>
              <a:buFont typeface="Arial"/>
              <a:buNone/>
            </a:pPr>
            <a:r>
              <a:rPr i="0" lang="fi-FI" sz="1800" u="none" cap="none" strike="noStrike">
                <a:solidFill>
                  <a:schemeClr val="dk1"/>
                </a:solidFill>
                <a:latin typeface="Calibri"/>
                <a:ea typeface="Calibri"/>
                <a:cs typeface="Calibri"/>
                <a:sym typeface="Calibri"/>
              </a:rPr>
              <a:t>Päätös sääntöjen muuttamisesta ja yhdistyksen purkamisesta on tehtävä yhdistyksen kokouksessa vähintään kolmen neljäsosan (3/4) enemmistöllä annetuista äänistä. Kokouskutsussa on mainittava sääntöjen muuttamisesta tai yhdistyksen purkamisesta.</a:t>
            </a:r>
            <a:endParaRPr i="0" sz="1800" u="none" cap="none" strike="noStrike">
              <a:solidFill>
                <a:schemeClr val="dk1"/>
              </a:solidFill>
              <a:latin typeface="Calibri"/>
              <a:ea typeface="Calibri"/>
              <a:cs typeface="Calibri"/>
              <a:sym typeface="Calibri"/>
            </a:endParaRPr>
          </a:p>
        </p:txBody>
      </p:sp>
      <p:sp>
        <p:nvSpPr>
          <p:cNvPr id="109" name="Google Shape;109;p39"/>
          <p:cNvSpPr txBox="1"/>
          <p:nvPr>
            <p:ph idx="12" type="sldNum"/>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fi-FI"/>
              <a:t>‹#›</a:t>
            </a:fld>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teema">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2023-01-20T11:18:51Z</dcterms:created>
  <dc:creator>Kurvinen Timo RVL RMVK</dc:creator>
</cp:coreProperties>
</file>